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73" r:id="rId2"/>
    <p:sldId id="258" r:id="rId3"/>
    <p:sldId id="280" r:id="rId4"/>
    <p:sldId id="259" r:id="rId5"/>
    <p:sldId id="271" r:id="rId6"/>
    <p:sldId id="270" r:id="rId7"/>
    <p:sldId id="272" r:id="rId8"/>
    <p:sldId id="275" r:id="rId9"/>
    <p:sldId id="313" r:id="rId10"/>
    <p:sldId id="347" r:id="rId11"/>
    <p:sldId id="348" r:id="rId12"/>
    <p:sldId id="321" r:id="rId13"/>
    <p:sldId id="322" r:id="rId14"/>
    <p:sldId id="317" r:id="rId15"/>
    <p:sldId id="315" r:id="rId16"/>
    <p:sldId id="282" r:id="rId17"/>
    <p:sldId id="324" r:id="rId18"/>
    <p:sldId id="328" r:id="rId19"/>
    <p:sldId id="325" r:id="rId20"/>
    <p:sldId id="346" r:id="rId21"/>
    <p:sldId id="329" r:id="rId22"/>
    <p:sldId id="349" r:id="rId23"/>
    <p:sldId id="332" r:id="rId24"/>
    <p:sldId id="345" r:id="rId25"/>
    <p:sldId id="342" r:id="rId26"/>
    <p:sldId id="336" r:id="rId27"/>
    <p:sldId id="334" r:id="rId28"/>
    <p:sldId id="338" r:id="rId29"/>
    <p:sldId id="350" r:id="rId30"/>
    <p:sldId id="339" r:id="rId3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TICIA LAGO MÓRI" initials="LLM" lastIdx="0" clrIdx="0">
    <p:extLst>
      <p:ext uri="{19B8F6BF-5375-455C-9EA6-DF929625EA0E}">
        <p15:presenceInfo xmlns:p15="http://schemas.microsoft.com/office/powerpoint/2012/main" userId="LETICIA LAGO MÓ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3BF"/>
    <a:srgbClr val="9AD3EA"/>
    <a:srgbClr val="BDE2F1"/>
    <a:srgbClr val="D2ECF6"/>
    <a:srgbClr val="309BC3"/>
    <a:srgbClr val="F9F9F9"/>
    <a:srgbClr val="2079B8"/>
    <a:srgbClr val="165580"/>
    <a:srgbClr val="79D7E1"/>
    <a:srgbClr val="34A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2" autoAdjust="0"/>
    <p:restoredTop sz="93529" autoAdjust="0"/>
  </p:normalViewPr>
  <p:slideViewPr>
    <p:cSldViewPr snapToGrid="0">
      <p:cViewPr varScale="1">
        <p:scale>
          <a:sx n="68" d="100"/>
          <a:sy n="68" d="100"/>
        </p:scale>
        <p:origin x="894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2" d="100"/>
          <a:sy n="72" d="100"/>
        </p:scale>
        <p:origin x="41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lia Medina de Oliveira Juliano" userId="a09039d73e6596b9" providerId="LiveId" clId="{8D743437-91AF-4D32-A0A2-CF8E53DBB6AF}"/>
    <pc:docChg chg="modSld sldOrd">
      <pc:chgData name="Natalia Medina de Oliveira Juliano" userId="a09039d73e6596b9" providerId="LiveId" clId="{8D743437-91AF-4D32-A0A2-CF8E53DBB6AF}" dt="2019-06-18T14:24:11.337" v="1"/>
      <pc:docMkLst>
        <pc:docMk/>
      </pc:docMkLst>
      <pc:sldChg chg="modSp">
        <pc:chgData name="Natalia Medina de Oliveira Juliano" userId="a09039d73e6596b9" providerId="LiveId" clId="{8D743437-91AF-4D32-A0A2-CF8E53DBB6AF}" dt="2019-06-18T14:23:18.864" v="0" actId="1076"/>
        <pc:sldMkLst>
          <pc:docMk/>
          <pc:sldMk cId="1519816607" sldId="321"/>
        </pc:sldMkLst>
        <pc:spChg chg="mod">
          <ac:chgData name="Natalia Medina de Oliveira Juliano" userId="a09039d73e6596b9" providerId="LiveId" clId="{8D743437-91AF-4D32-A0A2-CF8E53DBB6AF}" dt="2019-06-18T14:23:18.864" v="0" actId="1076"/>
          <ac:spMkLst>
            <pc:docMk/>
            <pc:sldMk cId="1519816607" sldId="321"/>
            <ac:spMk id="2" creationId="{D1FC4D79-823E-423C-A0E5-74C976ED154F}"/>
          </ac:spMkLst>
        </pc:spChg>
      </pc:sldChg>
      <pc:sldChg chg="ord">
        <pc:chgData name="Natalia Medina de Oliveira Juliano" userId="a09039d73e6596b9" providerId="LiveId" clId="{8D743437-91AF-4D32-A0A2-CF8E53DBB6AF}" dt="2019-06-18T14:24:11.337" v="1"/>
        <pc:sldMkLst>
          <pc:docMk/>
          <pc:sldMk cId="105052618" sldId="34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Freq. Erros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1-749E-4529-A1A6-5419C5DD7C65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3-749E-4529-A1A6-5419C5DD7C65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5-749E-4529-A1A6-5419C5DD7C65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7-749E-4529-A1A6-5419C5DD7C65}"/>
              </c:ext>
            </c:extLst>
          </c:dPt>
          <c:dLbls>
            <c:dLbl>
              <c:idx val="1"/>
              <c:layout>
                <c:manualLayout>
                  <c:x val="-1.7195767195767195E-2"/>
                  <c:y val="-3.21637426900585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49E-4529-A1A6-5419C5DD7C65}"/>
                </c:ext>
              </c:extLst>
            </c:dLbl>
            <c:dLbl>
              <c:idx val="2"/>
              <c:layout>
                <c:manualLayout>
                  <c:x val="-1.3227513227513275E-2"/>
                  <c:y val="-2.63157894736842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49E-4529-A1A6-5419C5DD7C65}"/>
                </c:ext>
              </c:extLst>
            </c:dLbl>
            <c:dLbl>
              <c:idx val="3"/>
              <c:layout>
                <c:manualLayout>
                  <c:x val="-1.8518518518518615E-2"/>
                  <c:y val="-4.97076023391813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49E-4529-A1A6-5419C5DD7C65}"/>
                </c:ext>
              </c:extLst>
            </c:dLbl>
            <c:dLbl>
              <c:idx val="4"/>
              <c:layout>
                <c:manualLayout>
                  <c:x val="-5.2910052910052907E-3"/>
                  <c:y val="2.0467836257309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D5B-4790-9681-FF0CECD76294}"/>
                </c:ext>
              </c:extLst>
            </c:dLbl>
            <c:dLbl>
              <c:idx val="5"/>
              <c:layout>
                <c:manualLayout>
                  <c:x val="-1.9841269841269937E-2"/>
                  <c:y val="4.67836257309940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D5B-4790-9681-FF0CECD76294}"/>
                </c:ext>
              </c:extLst>
            </c:dLbl>
            <c:dLbl>
              <c:idx val="6"/>
              <c:layout>
                <c:manualLayout>
                  <c:x val="-6.6137566137567105E-3"/>
                  <c:y val="4.38596491228069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D5B-4790-9681-FF0CECD76294}"/>
                </c:ext>
              </c:extLst>
            </c:dLbl>
            <c:dLbl>
              <c:idx val="7"/>
              <c:layout>
                <c:manualLayout>
                  <c:x val="-3.968253968253968E-3"/>
                  <c:y val="-1.7543859649122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D5B-4790-9681-FF0CECD762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19ºC</c:v>
                </c:pt>
                <c:pt idx="1">
                  <c:v>24ºC</c:v>
                </c:pt>
                <c:pt idx="2">
                  <c:v>26ºC</c:v>
                </c:pt>
                <c:pt idx="3">
                  <c:v>28ºC</c:v>
                </c:pt>
                <c:pt idx="4">
                  <c:v>30ºC</c:v>
                </c:pt>
                <c:pt idx="5">
                  <c:v>32ºC</c:v>
                </c:pt>
                <c:pt idx="6">
                  <c:v>34ºC</c:v>
                </c:pt>
                <c:pt idx="7">
                  <c:v>36ºC</c:v>
                </c:pt>
              </c:strCache>
            </c:strRef>
          </c:cat>
          <c:val>
            <c:numRef>
              <c:f>Sheet1!$C$2:$C$9</c:f>
              <c:numCache>
                <c:formatCode>0</c:formatCode>
                <c:ptCount val="8"/>
                <c:pt idx="0">
                  <c:v>89</c:v>
                </c:pt>
                <c:pt idx="1">
                  <c:v>5</c:v>
                </c:pt>
                <c:pt idx="2">
                  <c:v>3.5</c:v>
                </c:pt>
                <c:pt idx="3">
                  <c:v>12</c:v>
                </c:pt>
                <c:pt idx="4">
                  <c:v>75</c:v>
                </c:pt>
                <c:pt idx="5">
                  <c:v>270</c:v>
                </c:pt>
                <c:pt idx="6">
                  <c:v>550</c:v>
                </c:pt>
                <c:pt idx="7">
                  <c:v>700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A655-4A76-B9D5-8F6E90FF97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3410872"/>
        <c:axId val="263403656"/>
        <c:extLst/>
      </c:lineChart>
      <c:catAx>
        <c:axId val="263410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3403656"/>
        <c:crosses val="autoZero"/>
        <c:auto val="1"/>
        <c:lblAlgn val="ctr"/>
        <c:lblOffset val="100"/>
        <c:noMultiLvlLbl val="0"/>
      </c:catAx>
      <c:valAx>
        <c:axId val="263403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3410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="1" i="0" baseline="0"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69B0D5-7F55-455B-B769-84B61581E250}" type="datetime1">
              <a:rPr lang="pt-BR" smtClean="0"/>
              <a:t>18/06/2019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FE56F6-A70B-491B-A989-29E38C94819E}" type="datetime1">
              <a:rPr lang="pt-BR" noProof="0" smtClean="0"/>
              <a:t>18/06/2019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861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3446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2874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22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1489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1499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25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67319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26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12850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2947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9852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5084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4655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8297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6702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1932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0325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13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0726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14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68732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pt-BR" sz="1800" noProof="0" dirty="0"/>
          </a:p>
        </p:txBody>
      </p:sp>
      <p:sp>
        <p:nvSpPr>
          <p:cNvPr id="7" name="Forma Livre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540BCD-A9BE-4069-AF5C-2A3DFF693F79}" type="datetime1">
              <a:rPr lang="pt-BR" noProof="0" smtClean="0"/>
              <a:t>18/06/2019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uas Imagens com Le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12" name="Retângulo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ECCB52-40C2-4E99-85EA-E8A293866E2D}" type="datetime1">
              <a:rPr lang="pt-BR" noProof="0" smtClean="0"/>
              <a:t>18/06/2019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4EF33E-C11E-476F-ABF9-879EF9D37700}" type="datetime1">
              <a:rPr lang="pt-BR" noProof="0" smtClean="0"/>
              <a:t>18/06/2019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3A9F66-FD54-49C7-9D08-483FEB75E766}" type="datetime1">
              <a:rPr lang="pt-BR" noProof="0" smtClean="0"/>
              <a:t>18/06/2019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6F022E-73DC-465B-A81F-663C39E9C6BC}" type="datetime1">
              <a:rPr lang="pt-BR" noProof="0" smtClean="0"/>
              <a:t>18/06/2019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de título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11" name="Forma Livre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2" name="Forma Livre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5" name="Espaço reservado para imagem 14" descr="Um espaço reservado vazio para adicionar uma imagem. Clique no espaço reservado e selecione a imagem que você deseja adicionar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8" name="Forma Livre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9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0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2D7E7-0E3D-42EA-B60A-46262A5D0676}" type="datetime1">
              <a:rPr lang="pt-BR" noProof="0" smtClean="0"/>
              <a:t>18/06/2019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DCB2DA-9F14-430D-AF4F-64B6EB5E00E7}" type="datetime1">
              <a:rPr lang="pt-BR" noProof="0" smtClean="0"/>
              <a:t>18/06/2019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A91CED-09DA-4ECE-92C8-759A4ED95185}" type="datetime1">
              <a:rPr lang="pt-BR" noProof="0" smtClean="0"/>
              <a:t>18/06/2019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518F8F-CA65-4BFD-A461-B66071DAF05B}" type="datetime1">
              <a:rPr lang="pt-BR" noProof="0" smtClean="0"/>
              <a:t>18/06/2019</a:t>
            </a:fld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F51EBE-146A-4C5F-B6C5-AA4426FEB226}" type="datetime1">
              <a:rPr lang="pt-BR" noProof="0" smtClean="0"/>
              <a:t>18/06/2019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F879DE6-BF0A-412B-BA5D-89651B90F81D}" type="datetime1">
              <a:rPr lang="pt-BR" noProof="0" smtClean="0"/>
              <a:t>18/06/2019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robotizando.com.br/pt-br/wp-content/uploads/2016/02/blocosArduino.png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hyperlink" Target="http://nodetechhumi.azurewebsites.net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33.png"/><Relationship Id="rId2" Type="http://schemas.openxmlformats.org/officeDocument/2006/relationships/image" Target="../media/image14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 descr="Uma imagem contendo céu, ao ar livre, água, pessoa&#10;&#10;Descrição gerada automaticamente">
            <a:extLst>
              <a:ext uri="{FF2B5EF4-FFF2-40B4-BE49-F238E27FC236}">
                <a16:creationId xmlns:a16="http://schemas.microsoft.com/office/drawing/2014/main" id="{09A7FCBB-ACCF-4FCF-803E-2C3B9DDC1E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8150" r="38889"/>
          <a:stretch/>
        </p:blipFill>
        <p:spPr>
          <a:xfrm>
            <a:off x="6743703" y="0"/>
            <a:ext cx="5448297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A54163-7CFF-48B0-BF59-34DC25B5A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98" b="89914" l="9908" r="90501">
                        <a14:foregroundMark x1="14300" y1="29683" x2="16139" y2="54179"/>
                        <a14:foregroundMark x1="16139" y1="54179" x2="15628" y2="63112"/>
                        <a14:foregroundMark x1="23596" y1="46398" x2="23596" y2="56484"/>
                        <a14:foregroundMark x1="32686" y1="47839" x2="32074" y2="53602"/>
                        <a14:foregroundMark x1="41471" y1="42075" x2="41471" y2="53602"/>
                        <a14:foregroundMark x1="64454" y1="49856" x2="64454" y2="59366"/>
                        <a14:foregroundMark x1="77120" y1="44957" x2="81205" y2="46974"/>
                        <a14:foregroundMark x1="89990" y1="46974" x2="90501" y2="49280"/>
                        <a14:foregroundMark x1="90296" y1="34582" x2="90296" y2="34582"/>
                        <a14:foregroundMark x1="59040" y1="54467" x2="58529" y2="49856"/>
                        <a14:foregroundMark x1="19714" y1="53026" x2="20020" y2="56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67" y="2449156"/>
            <a:ext cx="5528918" cy="1959688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37257" y="3865503"/>
            <a:ext cx="4971966" cy="771790"/>
          </a:xfrm>
        </p:spPr>
        <p:txBody>
          <a:bodyPr rtlCol="0">
            <a:normAutofit/>
          </a:bodyPr>
          <a:lstStyle/>
          <a:p>
            <a:pPr rtl="0"/>
            <a:r>
              <a:rPr lang="pt-BR" sz="1800" b="1" spc="300" dirty="0">
                <a:solidFill>
                  <a:srgbClr val="0083BF"/>
                </a:solidFill>
                <a:cs typeface="Segoe UI" panose="020B0502040204020203" pitchFamily="34" charset="0"/>
              </a:rPr>
              <a:t>SOLUÇÕES PARA PRODUTIVIDADE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9006B70-61CC-4BF9-8A3F-02A5DA7AD81D}"/>
              </a:ext>
            </a:extLst>
          </p:cNvPr>
          <p:cNvSpPr txBox="1">
            <a:spLocks/>
          </p:cNvSpPr>
          <p:nvPr/>
        </p:nvSpPr>
        <p:spPr>
          <a:xfrm>
            <a:off x="1007564" y="469739"/>
            <a:ext cx="4605440" cy="1221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pt-BR" sz="2000" b="1" spc="5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BANDTEC - DIGITAL SCHOOL</a:t>
            </a:r>
            <a:br>
              <a:rPr lang="pt-BR" sz="2000" b="1" spc="3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pc="2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GERAÇÃO FUTURA</a:t>
            </a:r>
            <a:endParaRPr lang="pt-BR" sz="2000" spc="2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2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A536BC0-71D5-493A-AC82-8C238B61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56" y="3747208"/>
            <a:ext cx="2312884" cy="48232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27D5D58-1E11-44B9-BA77-F34FEC344D63}"/>
              </a:ext>
            </a:extLst>
          </p:cNvPr>
          <p:cNvSpPr/>
          <p:nvPr/>
        </p:nvSpPr>
        <p:spPr>
          <a:xfrm>
            <a:off x="1234442" y="220305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5B0232E-761E-4D9E-911A-FCEC26563C16}"/>
              </a:ext>
            </a:extLst>
          </p:cNvPr>
          <p:cNvSpPr/>
          <p:nvPr/>
        </p:nvSpPr>
        <p:spPr>
          <a:xfrm>
            <a:off x="1234442" y="2372328"/>
            <a:ext cx="18040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Adriana </a:t>
            </a:r>
            <a:r>
              <a:rPr lang="pt-BR" sz="2400" dirty="0" err="1"/>
              <a:t>Elva</a:t>
            </a:r>
            <a:r>
              <a:rPr lang="pt-BR" sz="2400" dirty="0"/>
              <a:t>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E3649B-3930-4108-BE8A-3E85ACF76BC2}"/>
              </a:ext>
            </a:extLst>
          </p:cNvPr>
          <p:cNvSpPr/>
          <p:nvPr/>
        </p:nvSpPr>
        <p:spPr>
          <a:xfrm>
            <a:off x="1234442" y="357793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808D0C1-D171-4D94-B0DF-340A7F939B13}"/>
              </a:ext>
            </a:extLst>
          </p:cNvPr>
          <p:cNvSpPr/>
          <p:nvPr/>
        </p:nvSpPr>
        <p:spPr>
          <a:xfrm>
            <a:off x="1234442" y="3747208"/>
            <a:ext cx="23618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Fernanda Esteves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9298F90-4485-4A4D-A05B-246DE8F88DD1}"/>
              </a:ext>
            </a:extLst>
          </p:cNvPr>
          <p:cNvSpPr/>
          <p:nvPr/>
        </p:nvSpPr>
        <p:spPr>
          <a:xfrm>
            <a:off x="1234442" y="5059949"/>
            <a:ext cx="21383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 OWNER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C33245C-6953-4999-91AA-734F4E849FDE}"/>
              </a:ext>
            </a:extLst>
          </p:cNvPr>
          <p:cNvSpPr/>
          <p:nvPr/>
        </p:nvSpPr>
        <p:spPr>
          <a:xfrm>
            <a:off x="1234442" y="5229226"/>
            <a:ext cx="24296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Gustavo Henrique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3CDB725-A206-4B99-B6FC-44782DD25920}"/>
              </a:ext>
            </a:extLst>
          </p:cNvPr>
          <p:cNvSpPr/>
          <p:nvPr/>
        </p:nvSpPr>
        <p:spPr>
          <a:xfrm>
            <a:off x="5755020" y="220305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DD25B3F-066B-42F5-976A-9B6D6BDA2A0B}"/>
              </a:ext>
            </a:extLst>
          </p:cNvPr>
          <p:cNvSpPr/>
          <p:nvPr/>
        </p:nvSpPr>
        <p:spPr>
          <a:xfrm>
            <a:off x="5755020" y="2372328"/>
            <a:ext cx="1638013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Leticia Lago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8034D9C-A896-480F-B537-DBC92ECAB248}"/>
              </a:ext>
            </a:extLst>
          </p:cNvPr>
          <p:cNvSpPr/>
          <p:nvPr/>
        </p:nvSpPr>
        <p:spPr>
          <a:xfrm>
            <a:off x="5755020" y="357793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D2B810E-92D5-47BB-8313-9812B4EAE469}"/>
              </a:ext>
            </a:extLst>
          </p:cNvPr>
          <p:cNvSpPr/>
          <p:nvPr/>
        </p:nvSpPr>
        <p:spPr>
          <a:xfrm>
            <a:off x="5755020" y="3747208"/>
            <a:ext cx="2090380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Natália Medina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AC14C04-82E0-443A-B375-780D764DA189}"/>
              </a:ext>
            </a:extLst>
          </p:cNvPr>
          <p:cNvSpPr/>
          <p:nvPr/>
        </p:nvSpPr>
        <p:spPr>
          <a:xfrm>
            <a:off x="5755020" y="5059949"/>
            <a:ext cx="19399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SCRUM MASTER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C0AA623-26EC-4B74-8A9F-9265A9F78222}"/>
              </a:ext>
            </a:extLst>
          </p:cNvPr>
          <p:cNvSpPr/>
          <p:nvPr/>
        </p:nvSpPr>
        <p:spPr>
          <a:xfrm>
            <a:off x="5755020" y="5229226"/>
            <a:ext cx="2049728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Vitor Leonardo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FB7F8DF5-A003-4445-9EA5-6A2A01355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46409"/>
            <a:ext cx="9601200" cy="645213"/>
          </a:xfrm>
        </p:spPr>
        <p:txBody>
          <a:bodyPr/>
          <a:lstStyle/>
          <a:p>
            <a:r>
              <a:rPr lang="pt-BR" b="1" dirty="0"/>
              <a:t>Funções da equipe no projeto</a:t>
            </a:r>
          </a:p>
        </p:txBody>
      </p:sp>
    </p:spTree>
    <p:extLst>
      <p:ext uri="{BB962C8B-B14F-4D97-AF65-F5344CB8AC3E}">
        <p14:creationId xmlns:p14="http://schemas.microsoft.com/office/powerpoint/2010/main" val="149337135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C4D79-823E-423C-A0E5-74C976ED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Requisitos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619832-166D-4CE4-A94E-4580309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686"/>
            <a:ext cx="12192000" cy="457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261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C4D79-823E-423C-A0E5-74C976ED1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6998"/>
            <a:ext cx="9601200" cy="1036850"/>
          </a:xfrm>
        </p:spPr>
        <p:txBody>
          <a:bodyPr/>
          <a:lstStyle/>
          <a:p>
            <a:r>
              <a:rPr lang="pt-BR" b="1" dirty="0" err="1"/>
              <a:t>Product</a:t>
            </a:r>
            <a:r>
              <a:rPr lang="pt-BR" b="1" dirty="0"/>
              <a:t> </a:t>
            </a:r>
            <a:r>
              <a:rPr lang="pt-BR" b="1" dirty="0" err="1"/>
              <a:t>Backlog</a:t>
            </a:r>
            <a:endParaRPr lang="pt-BR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611C2C-AB31-44DD-8CE4-ED3AFDA52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81" y="2488018"/>
            <a:ext cx="11189437" cy="24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1660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C38B5-470B-4159-9831-B04DDD84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Sprint Backlog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16DAC7-9F10-47B1-873F-7768D322F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75" y="1728393"/>
            <a:ext cx="10047625" cy="451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7193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Ferramenta de Gestão</a:t>
            </a:r>
          </a:p>
        </p:txBody>
      </p:sp>
      <p:pic>
        <p:nvPicPr>
          <p:cNvPr id="30" name="Imagem 2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1" y="1814514"/>
            <a:ext cx="9022997" cy="48169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6D4C53-A665-4CAB-8641-9A521B372C9B}"/>
              </a:ext>
            </a:extLst>
          </p:cNvPr>
          <p:cNvSpPr/>
          <p:nvPr/>
        </p:nvSpPr>
        <p:spPr>
          <a:xfrm>
            <a:off x="3014663" y="4688342"/>
            <a:ext cx="1900238" cy="19431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3C2AD72-F574-4C9E-8D9F-FEF37CB79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4975352"/>
            <a:ext cx="4361569" cy="134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6489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67025F-6BEE-4649-A12A-466064698DA6}"/>
              </a:ext>
            </a:extLst>
          </p:cNvPr>
          <p:cNvSpPr txBox="1"/>
          <p:nvPr/>
        </p:nvSpPr>
        <p:spPr>
          <a:xfrm>
            <a:off x="975918" y="650038"/>
            <a:ext cx="386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Calibri (Headings)"/>
              </a:rPr>
              <a:t>Gestão de riscos</a:t>
            </a:r>
          </a:p>
        </p:txBody>
      </p:sp>
      <p:pic>
        <p:nvPicPr>
          <p:cNvPr id="4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A142E7A0-7809-4B97-9B9E-21D350F4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613104" y="2530040"/>
            <a:ext cx="387694" cy="227447"/>
          </a:xfrm>
          <a:prstGeom prst="rect">
            <a:avLst/>
          </a:prstGeom>
        </p:spPr>
      </p:pic>
      <p:pic>
        <p:nvPicPr>
          <p:cNvPr id="6" name="Imagem 8">
            <a:extLst>
              <a:ext uri="{FF2B5EF4-FFF2-40B4-BE49-F238E27FC236}">
                <a16:creationId xmlns:a16="http://schemas.microsoft.com/office/drawing/2014/main" id="{1129DDB5-C452-4F75-9ACF-3E672881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211587" y="5703538"/>
            <a:ext cx="192219" cy="227816"/>
          </a:xfrm>
          <a:prstGeom prst="rect">
            <a:avLst/>
          </a:prstGeom>
        </p:spPr>
      </p:pic>
      <p:pic>
        <p:nvPicPr>
          <p:cNvPr id="7" name="Imagem 10">
            <a:extLst>
              <a:ext uri="{FF2B5EF4-FFF2-40B4-BE49-F238E27FC236}">
                <a16:creationId xmlns:a16="http://schemas.microsoft.com/office/drawing/2014/main" id="{5F8BD8C3-DE90-4FCD-973E-96E21477C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363522" y="2338390"/>
            <a:ext cx="334659" cy="205008"/>
          </a:xfrm>
          <a:prstGeom prst="rect">
            <a:avLst/>
          </a:prstGeom>
        </p:spPr>
      </p:pic>
      <p:pic>
        <p:nvPicPr>
          <p:cNvPr id="8" name="Imagem 12">
            <a:extLst>
              <a:ext uri="{FF2B5EF4-FFF2-40B4-BE49-F238E27FC236}">
                <a16:creationId xmlns:a16="http://schemas.microsoft.com/office/drawing/2014/main" id="{668AABF5-72B3-46A9-854D-62160AA03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0680" y="2121995"/>
            <a:ext cx="515484" cy="158431"/>
          </a:xfrm>
          <a:prstGeom prst="rect">
            <a:avLst/>
          </a:prstGeom>
        </p:spPr>
      </p:pic>
      <p:pic>
        <p:nvPicPr>
          <p:cNvPr id="9" name="Imagem 14">
            <a:extLst>
              <a:ext uri="{FF2B5EF4-FFF2-40B4-BE49-F238E27FC236}">
                <a16:creationId xmlns:a16="http://schemas.microsoft.com/office/drawing/2014/main" id="{BB8D405D-163D-4074-A6A7-73C235FC5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495789" y="3480521"/>
            <a:ext cx="174579" cy="173900"/>
          </a:xfrm>
          <a:prstGeom prst="rect">
            <a:avLst/>
          </a:prstGeom>
        </p:spPr>
      </p:pic>
      <p:pic>
        <p:nvPicPr>
          <p:cNvPr id="10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118D834D-2905-4B85-B73D-F3E824BA5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342944" y="5478154"/>
            <a:ext cx="351791" cy="101690"/>
          </a:xfrm>
          <a:prstGeom prst="rect">
            <a:avLst/>
          </a:prstGeom>
        </p:spPr>
      </p:pic>
      <p:pic>
        <p:nvPicPr>
          <p:cNvPr id="11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63E674F9-988E-4EE8-AA72-EE09CD708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180403" y="3792474"/>
            <a:ext cx="204371" cy="138680"/>
          </a:xfrm>
          <a:prstGeom prst="rect">
            <a:avLst/>
          </a:prstGeom>
        </p:spPr>
      </p:pic>
      <p:pic>
        <p:nvPicPr>
          <p:cNvPr id="12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DC99FB5A-5EF2-42BC-A1D3-E99C2DE1E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414733" y="4275679"/>
            <a:ext cx="292595" cy="203480"/>
          </a:xfrm>
          <a:prstGeom prst="rect">
            <a:avLst/>
          </a:prstGeom>
        </p:spPr>
      </p:pic>
      <p:pic>
        <p:nvPicPr>
          <p:cNvPr id="13" name="Imagem 22">
            <a:extLst>
              <a:ext uri="{FF2B5EF4-FFF2-40B4-BE49-F238E27FC236}">
                <a16:creationId xmlns:a16="http://schemas.microsoft.com/office/drawing/2014/main" id="{77A377B6-B1A4-4409-B0FD-B20F3F76C2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243895" y="3650660"/>
            <a:ext cx="315206" cy="128804"/>
          </a:xfrm>
          <a:prstGeom prst="rect">
            <a:avLst/>
          </a:prstGeom>
        </p:spPr>
      </p:pic>
      <p:pic>
        <p:nvPicPr>
          <p:cNvPr id="14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1469E0B-110D-40E5-B72D-2F7B4565E7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5677644" y="6049342"/>
            <a:ext cx="177110" cy="177110"/>
          </a:xfrm>
          <a:prstGeom prst="rect">
            <a:avLst/>
          </a:prstGeom>
        </p:spPr>
      </p:pic>
      <p:pic>
        <p:nvPicPr>
          <p:cNvPr id="15" name="Imagem 26">
            <a:extLst>
              <a:ext uri="{FF2B5EF4-FFF2-40B4-BE49-F238E27FC236}">
                <a16:creationId xmlns:a16="http://schemas.microsoft.com/office/drawing/2014/main" id="{4F3C7689-2B80-44FC-BB43-0DFBB432E0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4501861" y="3556600"/>
            <a:ext cx="158431" cy="158431"/>
          </a:xfrm>
          <a:prstGeom prst="rect">
            <a:avLst/>
          </a:prstGeom>
        </p:spPr>
      </p:pic>
      <p:pic>
        <p:nvPicPr>
          <p:cNvPr id="16" name="Imagem 28">
            <a:extLst>
              <a:ext uri="{FF2B5EF4-FFF2-40B4-BE49-F238E27FC236}">
                <a16:creationId xmlns:a16="http://schemas.microsoft.com/office/drawing/2014/main" id="{1A1F780C-769A-409B-9074-C21DEDFE4D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2005661" y="4985522"/>
            <a:ext cx="135089" cy="135089"/>
          </a:xfrm>
          <a:prstGeom prst="rect">
            <a:avLst/>
          </a:prstGeom>
        </p:spPr>
      </p:pic>
      <p:pic>
        <p:nvPicPr>
          <p:cNvPr id="17" name="Imagem 30">
            <a:extLst>
              <a:ext uri="{FF2B5EF4-FFF2-40B4-BE49-F238E27FC236}">
                <a16:creationId xmlns:a16="http://schemas.microsoft.com/office/drawing/2014/main" id="{68FDF700-5E1D-4BAD-87C5-76AAAF3F90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1148915" y="6063944"/>
            <a:ext cx="298886" cy="1225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56E123-4C6E-4F7E-A720-0BEE5B2E89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3111995" y="4592859"/>
            <a:ext cx="330848" cy="113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2F00B2-775E-43F5-AF4B-9768A8529877}"/>
              </a:ext>
            </a:extLst>
          </p:cNvPr>
          <p:cNvSpPr/>
          <p:nvPr/>
        </p:nvSpPr>
        <p:spPr>
          <a:xfrm>
            <a:off x="-1" y="1514475"/>
            <a:ext cx="12191999" cy="5343525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271AA8A2-5421-4BB5-AAA1-862E02F9F17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694" y="3083219"/>
            <a:ext cx="11938608" cy="156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9440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CCA23AB7-17F5-498A-BC67-1DBC3DA3B9EB}"/>
              </a:ext>
            </a:extLst>
          </p:cNvPr>
          <p:cNvSpPr txBox="1"/>
          <p:nvPr/>
        </p:nvSpPr>
        <p:spPr>
          <a:xfrm>
            <a:off x="281424" y="2828835"/>
            <a:ext cx="7034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Desenvolvimento </a:t>
            </a:r>
          </a:p>
        </p:txBody>
      </p:sp>
    </p:spTree>
    <p:extLst>
      <p:ext uri="{BB962C8B-B14F-4D97-AF65-F5344CB8AC3E}">
        <p14:creationId xmlns:p14="http://schemas.microsoft.com/office/powerpoint/2010/main" val="455220785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8" descr="blocosArduino">
            <a:hlinkClick r:id="rId2"/>
            <a:extLst>
              <a:ext uri="{FF2B5EF4-FFF2-40B4-BE49-F238E27FC236}">
                <a16:creationId xmlns:a16="http://schemas.microsoft.com/office/drawing/2014/main" id="{437421F7-1ACE-470B-A7F0-6B526FC0F26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6"/>
          <a:stretch/>
        </p:blipFill>
        <p:spPr bwMode="auto">
          <a:xfrm>
            <a:off x="1066800" y="1578588"/>
            <a:ext cx="7165976" cy="52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99E0B5F-5C20-4362-AC52-E41AF9F8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pt-BR" b="1" dirty="0"/>
              <a:t>Aquisição de dados pelo Arduino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E00512C-BAC8-4AA4-AF04-63EEC199A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11" b="96226" l="10000" r="90000">
                        <a14:foregroundMark x1="32105" y1="66792" x2="33684" y2="78491"/>
                        <a14:foregroundMark x1="43158" y1="66038" x2="44737" y2="76226"/>
                        <a14:foregroundMark x1="54737" y1="66038" x2="68947" y2="75094"/>
                        <a14:foregroundMark x1="65263" y1="65660" x2="65263" y2="77358"/>
                        <a14:foregroundMark x1="64211" y1="60000" x2="65263" y2="72075"/>
                        <a14:foregroundMark x1="42632" y1="72075" x2="41053" y2="78868"/>
                        <a14:foregroundMark x1="27368" y1="66792" x2="27368" y2="75849"/>
                        <a14:foregroundMark x1="27368" y1="75849" x2="25789" y2="87170"/>
                        <a14:foregroundMark x1="33684" y1="79623" x2="62105" y2="75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5450" y="2938282"/>
            <a:ext cx="18097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3834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Low</a:t>
            </a:r>
            <a:r>
              <a:rPr lang="pt-BR" b="1" dirty="0"/>
              <a:t> </a:t>
            </a:r>
            <a:r>
              <a:rPr lang="pt-BR" b="1" dirty="0" err="1"/>
              <a:t>Level</a:t>
            </a:r>
            <a:r>
              <a:rPr lang="pt-BR" b="1" dirty="0"/>
              <a:t> Design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83" y="1535203"/>
            <a:ext cx="8558113" cy="51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509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266DA-3B42-47ED-8D04-E2101F1D7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3" y="1552359"/>
            <a:ext cx="5857874" cy="5305641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D814223-C7F9-45DA-8E74-FA30CDB2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pt-BR" b="1" dirty="0"/>
              <a:t>Banco de Dados – Modelo Lógico</a:t>
            </a:r>
          </a:p>
        </p:txBody>
      </p:sp>
    </p:spTree>
    <p:extLst>
      <p:ext uri="{BB962C8B-B14F-4D97-AF65-F5344CB8AC3E}">
        <p14:creationId xmlns:p14="http://schemas.microsoft.com/office/powerpoint/2010/main" val="297096304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34442" y="658630"/>
            <a:ext cx="9559938" cy="589072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b="1" dirty="0">
                <a:latin typeface="+mn-lt"/>
                <a:cs typeface="Segoe UI" panose="020B0502040204020203" pitchFamily="34" charset="0"/>
              </a:rPr>
              <a:t>Membros do grupo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536BC0-71D5-493A-AC82-8C238B61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733" y="3813310"/>
            <a:ext cx="2312884" cy="48232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E5B0232E-761E-4D9E-911A-FCEC26563C16}"/>
              </a:ext>
            </a:extLst>
          </p:cNvPr>
          <p:cNvSpPr/>
          <p:nvPr/>
        </p:nvSpPr>
        <p:spPr>
          <a:xfrm>
            <a:off x="1234442" y="2796074"/>
            <a:ext cx="15443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spc="80" dirty="0">
                <a:solidFill>
                  <a:srgbClr val="0083BF"/>
                </a:solidFill>
              </a:rPr>
              <a:t>ADRIANA </a:t>
            </a:r>
            <a:br>
              <a:rPr lang="pt-BR" sz="2400" b="1" spc="80" dirty="0">
                <a:solidFill>
                  <a:srgbClr val="0083BF"/>
                </a:solidFill>
              </a:rPr>
            </a:br>
            <a:r>
              <a:rPr lang="pt-BR" sz="2400" spc="80" dirty="0"/>
              <a:t>ELVA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808D0C1-D171-4D94-B0DF-340A7F939B13}"/>
              </a:ext>
            </a:extLst>
          </p:cNvPr>
          <p:cNvSpPr/>
          <p:nvPr/>
        </p:nvSpPr>
        <p:spPr>
          <a:xfrm>
            <a:off x="4076443" y="2789421"/>
            <a:ext cx="17733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spc="80" dirty="0">
                <a:solidFill>
                  <a:srgbClr val="0083BF"/>
                </a:solidFill>
              </a:rPr>
              <a:t>FERNANDA </a:t>
            </a:r>
          </a:p>
          <a:p>
            <a:r>
              <a:rPr lang="pt-BR" sz="2400" spc="80" dirty="0"/>
              <a:t>ESTEVES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C33245C-6953-4999-91AA-734F4E849FDE}"/>
              </a:ext>
            </a:extLst>
          </p:cNvPr>
          <p:cNvSpPr/>
          <p:nvPr/>
        </p:nvSpPr>
        <p:spPr>
          <a:xfrm>
            <a:off x="7175583" y="2789421"/>
            <a:ext cx="1630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spc="80" dirty="0">
                <a:solidFill>
                  <a:srgbClr val="0083BF"/>
                </a:solidFill>
              </a:rPr>
              <a:t>GUSTAVO </a:t>
            </a:r>
          </a:p>
          <a:p>
            <a:r>
              <a:rPr lang="pt-BR" sz="2400" spc="80" dirty="0"/>
              <a:t>HENRIQUE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DD25B3F-066B-42F5-976A-9B6D6BDA2A0B}"/>
              </a:ext>
            </a:extLst>
          </p:cNvPr>
          <p:cNvSpPr/>
          <p:nvPr/>
        </p:nvSpPr>
        <p:spPr>
          <a:xfrm>
            <a:off x="1234442" y="4502211"/>
            <a:ext cx="12814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spc="80" dirty="0">
                <a:solidFill>
                  <a:srgbClr val="0083BF"/>
                </a:solidFill>
              </a:rPr>
              <a:t>LETICIA </a:t>
            </a:r>
          </a:p>
          <a:p>
            <a:r>
              <a:rPr lang="pt-BR" sz="2400" spc="80" dirty="0"/>
              <a:t>LAGO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D2B810E-92D5-47BB-8313-9812B4EAE469}"/>
              </a:ext>
            </a:extLst>
          </p:cNvPr>
          <p:cNvSpPr/>
          <p:nvPr/>
        </p:nvSpPr>
        <p:spPr>
          <a:xfrm>
            <a:off x="4076443" y="4495558"/>
            <a:ext cx="14111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spc="80" dirty="0">
                <a:solidFill>
                  <a:srgbClr val="0083BF"/>
                </a:solidFill>
              </a:rPr>
              <a:t>NATÁLIA </a:t>
            </a:r>
          </a:p>
          <a:p>
            <a:r>
              <a:rPr lang="pt-BR" sz="2400" spc="80" dirty="0"/>
              <a:t>MEDINA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C0AA623-26EC-4B74-8A9F-9265A9F78222}"/>
              </a:ext>
            </a:extLst>
          </p:cNvPr>
          <p:cNvSpPr/>
          <p:nvPr/>
        </p:nvSpPr>
        <p:spPr>
          <a:xfrm>
            <a:off x="7179487" y="4494943"/>
            <a:ext cx="17138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spc="80" dirty="0">
                <a:solidFill>
                  <a:srgbClr val="0083BF"/>
                </a:solidFill>
              </a:rPr>
              <a:t>VITOR </a:t>
            </a:r>
          </a:p>
          <a:p>
            <a:r>
              <a:rPr lang="pt-BR" sz="2400" spc="80" dirty="0"/>
              <a:t>LEONARDO</a:t>
            </a:r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48B4CCB-48D5-4615-B65A-BB72B49C1220}"/>
              </a:ext>
            </a:extLst>
          </p:cNvPr>
          <p:cNvSpPr txBox="1"/>
          <p:nvPr/>
        </p:nvSpPr>
        <p:spPr>
          <a:xfrm>
            <a:off x="450555" y="2811478"/>
            <a:ext cx="5987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78467571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A1544219-5A08-4B99-B0DA-AEAD5EC35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98" y="3292332"/>
            <a:ext cx="232955" cy="136667"/>
          </a:xfrm>
          <a:prstGeom prst="rect">
            <a:avLst/>
          </a:prstGeom>
        </p:spPr>
      </p:pic>
      <p:pic>
        <p:nvPicPr>
          <p:cNvPr id="38" name="Imagem 8">
            <a:extLst>
              <a:ext uri="{FF2B5EF4-FFF2-40B4-BE49-F238E27FC236}">
                <a16:creationId xmlns:a16="http://schemas.microsoft.com/office/drawing/2014/main" id="{424D5B19-01E9-438F-A6B5-AFA598BCE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507" y="6465976"/>
            <a:ext cx="115500" cy="136889"/>
          </a:xfrm>
          <a:prstGeom prst="rect">
            <a:avLst/>
          </a:prstGeom>
        </p:spPr>
      </p:pic>
      <p:pic>
        <p:nvPicPr>
          <p:cNvPr id="39" name="Imagem 10">
            <a:extLst>
              <a:ext uri="{FF2B5EF4-FFF2-40B4-BE49-F238E27FC236}">
                <a16:creationId xmlns:a16="http://schemas.microsoft.com/office/drawing/2014/main" id="{65C0D92A-939E-4465-AE63-6490B490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883" y="3091726"/>
            <a:ext cx="201088" cy="123184"/>
          </a:xfrm>
          <a:prstGeom prst="rect">
            <a:avLst/>
          </a:prstGeom>
        </p:spPr>
      </p:pic>
      <p:pic>
        <p:nvPicPr>
          <p:cNvPr id="40" name="Imagem 12">
            <a:extLst>
              <a:ext uri="{FF2B5EF4-FFF2-40B4-BE49-F238E27FC236}">
                <a16:creationId xmlns:a16="http://schemas.microsoft.com/office/drawing/2014/main" id="{1BECAD1D-FC23-4BB8-883D-46F4D557F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3" y="2856741"/>
            <a:ext cx="309741" cy="95197"/>
          </a:xfrm>
          <a:prstGeom prst="rect">
            <a:avLst/>
          </a:prstGeom>
        </p:spPr>
      </p:pic>
      <p:pic>
        <p:nvPicPr>
          <p:cNvPr id="41" name="Imagem 14">
            <a:extLst>
              <a:ext uri="{FF2B5EF4-FFF2-40B4-BE49-F238E27FC236}">
                <a16:creationId xmlns:a16="http://schemas.microsoft.com/office/drawing/2014/main" id="{7AD11129-26EA-4FC9-8EF4-32A2838EB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3069" y="4221441"/>
            <a:ext cx="104900" cy="104492"/>
          </a:xfrm>
          <a:prstGeom prst="rect">
            <a:avLst/>
          </a:prstGeom>
        </p:spPr>
      </p:pic>
      <p:pic>
        <p:nvPicPr>
          <p:cNvPr id="42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20F5B26A-75A8-4657-8A08-4D1E58837F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7436" y="6190252"/>
            <a:ext cx="211383" cy="61103"/>
          </a:xfrm>
          <a:prstGeom prst="rect">
            <a:avLst/>
          </a:prstGeom>
        </p:spPr>
      </p:pic>
      <p:pic>
        <p:nvPicPr>
          <p:cNvPr id="43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07C8A7D5-6F19-471E-9ED1-D0AF16046C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7475" y="4519337"/>
            <a:ext cx="122801" cy="83329"/>
          </a:xfrm>
          <a:prstGeom prst="rect">
            <a:avLst/>
          </a:prstGeom>
        </p:spPr>
      </p:pic>
      <p:pic>
        <p:nvPicPr>
          <p:cNvPr id="44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3FF2E080-ED38-4975-A278-EA7D0A5400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0029" y="5028405"/>
            <a:ext cx="175813" cy="122266"/>
          </a:xfrm>
          <a:prstGeom prst="rect">
            <a:avLst/>
          </a:prstGeom>
        </p:spPr>
      </p:pic>
      <p:pic>
        <p:nvPicPr>
          <p:cNvPr id="45" name="Imagem 22">
            <a:extLst>
              <a:ext uri="{FF2B5EF4-FFF2-40B4-BE49-F238E27FC236}">
                <a16:creationId xmlns:a16="http://schemas.microsoft.com/office/drawing/2014/main" id="{B8EC4361-E220-478D-A27E-38078402CD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801" y="4373581"/>
            <a:ext cx="189399" cy="77395"/>
          </a:xfrm>
          <a:prstGeom prst="rect">
            <a:avLst/>
          </a:prstGeom>
        </p:spPr>
      </p:pic>
      <p:pic>
        <p:nvPicPr>
          <p:cNvPr id="46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4CC13A2-F1F5-4483-BE4E-828C15DF5C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7455" y="6791543"/>
            <a:ext cx="106421" cy="106421"/>
          </a:xfrm>
          <a:prstGeom prst="rect">
            <a:avLst/>
          </a:prstGeom>
        </p:spPr>
      </p:pic>
      <p:pic>
        <p:nvPicPr>
          <p:cNvPr id="47" name="Imagem 26">
            <a:extLst>
              <a:ext uri="{FF2B5EF4-FFF2-40B4-BE49-F238E27FC236}">
                <a16:creationId xmlns:a16="http://schemas.microsoft.com/office/drawing/2014/main" id="{AD9F4A1D-40C4-489D-90E9-02FAA26ED9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02993" y="4291346"/>
            <a:ext cx="95197" cy="95197"/>
          </a:xfrm>
          <a:prstGeom prst="rect">
            <a:avLst/>
          </a:prstGeom>
        </p:spPr>
      </p:pic>
      <p:pic>
        <p:nvPicPr>
          <p:cNvPr id="48" name="Imagem 28">
            <a:extLst>
              <a:ext uri="{FF2B5EF4-FFF2-40B4-BE49-F238E27FC236}">
                <a16:creationId xmlns:a16="http://schemas.microsoft.com/office/drawing/2014/main" id="{D96CDE15-80A7-4249-B603-74142C7D30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3451" y="5710952"/>
            <a:ext cx="81171" cy="81171"/>
          </a:xfrm>
          <a:prstGeom prst="rect">
            <a:avLst/>
          </a:prstGeom>
        </p:spPr>
      </p:pic>
      <p:pic>
        <p:nvPicPr>
          <p:cNvPr id="49" name="Imagem 30">
            <a:extLst>
              <a:ext uri="{FF2B5EF4-FFF2-40B4-BE49-F238E27FC236}">
                <a16:creationId xmlns:a16="http://schemas.microsoft.com/office/drawing/2014/main" id="{87C6A12A-D63D-4F33-B5DC-4937BB5C98A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1" y="6784366"/>
            <a:ext cx="179592" cy="7363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5D6EA5B-9F43-480F-B904-C258EE3ACE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85544" y="5309473"/>
            <a:ext cx="198799" cy="67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6BCE95-46DD-4CD0-A629-D3CD30EB60DE}"/>
              </a:ext>
            </a:extLst>
          </p:cNvPr>
          <p:cNvSpPr/>
          <p:nvPr/>
        </p:nvSpPr>
        <p:spPr>
          <a:xfrm>
            <a:off x="0" y="1556084"/>
            <a:ext cx="12192000" cy="5301916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Demonstração do site e aplicação web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40BF6C-836F-477C-9527-4A158F86F9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28975" y="2098323"/>
            <a:ext cx="5462586" cy="42473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456F8B9-E304-4FA4-9D1F-1087B7A3001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937" r="6457"/>
          <a:stretch/>
        </p:blipFill>
        <p:spPr>
          <a:xfrm>
            <a:off x="3372407" y="2314935"/>
            <a:ext cx="5126131" cy="2499954"/>
          </a:xfrm>
          <a:prstGeom prst="rect">
            <a:avLst/>
          </a:prstGeom>
        </p:spPr>
      </p:pic>
      <p:pic>
        <p:nvPicPr>
          <p:cNvPr id="9" name="Imagem 8">
            <a:hlinkClick r:id="rId18"/>
            <a:extLst>
              <a:ext uri="{FF2B5EF4-FFF2-40B4-BE49-F238E27FC236}">
                <a16:creationId xmlns:a16="http://schemas.microsoft.com/office/drawing/2014/main" id="{7BE65E1B-1953-4D07-BFEE-856D780396B5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5470" y="2764382"/>
            <a:ext cx="1601060" cy="16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9065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Tecnologias e Ferramentas Utilizadas</a:t>
            </a:r>
          </a:p>
        </p:txBody>
      </p:sp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0B12A99-9D35-4890-BD5E-B7578258B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98" y="1504546"/>
            <a:ext cx="3280320" cy="19244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FDF8951-3F5C-47AC-8D19-380C37257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507" y="4675288"/>
            <a:ext cx="1626394" cy="19275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715635A-68C2-4CF3-A056-F955AF49E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882" y="1480311"/>
            <a:ext cx="2831591" cy="173459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3C2AD72-F574-4C9E-8D9F-FEF37CB79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3" y="1611433"/>
            <a:ext cx="4361569" cy="13405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9EF7266-E820-496A-9841-3B14D7CC6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3069" y="2854550"/>
            <a:ext cx="1477130" cy="1471383"/>
          </a:xfrm>
          <a:prstGeom prst="rect">
            <a:avLst/>
          </a:prstGeom>
        </p:spPr>
      </p:pic>
      <p:pic>
        <p:nvPicPr>
          <p:cNvPr id="17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E609E85E-28F7-49E7-B22F-12B8E8B22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436" y="5390944"/>
            <a:ext cx="2976562" cy="860412"/>
          </a:xfrm>
          <a:prstGeom prst="rect">
            <a:avLst/>
          </a:prstGeom>
        </p:spPr>
      </p:pic>
      <p:pic>
        <p:nvPicPr>
          <p:cNvPr id="19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E6F56BA2-DF13-49E7-97B8-0C007DDC2B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7475" y="3429279"/>
            <a:ext cx="1729202" cy="1173387"/>
          </a:xfrm>
          <a:prstGeom prst="rect">
            <a:avLst/>
          </a:prstGeom>
        </p:spPr>
      </p:pic>
      <p:pic>
        <p:nvPicPr>
          <p:cNvPr id="21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F1A806DF-6158-4EF4-A561-6269A4524A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0029" y="3429000"/>
            <a:ext cx="2475688" cy="172167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6C4C144-9229-4AF5-9AF0-BF6A5FA992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801" y="3361149"/>
            <a:ext cx="2667000" cy="1089827"/>
          </a:xfrm>
          <a:prstGeom prst="rect">
            <a:avLst/>
          </a:prstGeom>
        </p:spPr>
      </p:pic>
      <p:pic>
        <p:nvPicPr>
          <p:cNvPr id="25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6AA173A-F220-46A8-BBB7-92F7CA2D28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7455" y="5399419"/>
            <a:ext cx="1498545" cy="149854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EB3AB1F-1543-44D3-8D87-B239633E75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2993" y="3046038"/>
            <a:ext cx="1340505" cy="1340505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F65B9C5-1452-48DB-BDB3-F025252841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3451" y="4649124"/>
            <a:ext cx="1143000" cy="1143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C59CB842-2ACA-4CAB-A11B-11F4745547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0500" y="5821150"/>
            <a:ext cx="2528903" cy="1036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09CDE7-D771-45DD-816F-21609E535E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85544" y="4421255"/>
            <a:ext cx="2799355" cy="95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42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Plano de Homologação - Cenários de testes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1481C1-C620-4E03-BCF6-1B58CF63C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455"/>
            <a:ext cx="12192000" cy="422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956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48B4CCB-48D5-4615-B65A-BB72B49C1220}"/>
              </a:ext>
            </a:extLst>
          </p:cNvPr>
          <p:cNvSpPr txBox="1"/>
          <p:nvPr/>
        </p:nvSpPr>
        <p:spPr>
          <a:xfrm>
            <a:off x="793198" y="2373193"/>
            <a:ext cx="5363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Manual </a:t>
            </a:r>
          </a:p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Instalação </a:t>
            </a:r>
          </a:p>
        </p:txBody>
      </p:sp>
    </p:spTree>
    <p:extLst>
      <p:ext uri="{BB962C8B-B14F-4D97-AF65-F5344CB8AC3E}">
        <p14:creationId xmlns:p14="http://schemas.microsoft.com/office/powerpoint/2010/main" val="3825169493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5EC3C47-4897-4231-9703-9DB211E7D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295" y="1588955"/>
            <a:ext cx="3562771" cy="49989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101" y="270056"/>
            <a:ext cx="7776757" cy="1036850"/>
          </a:xfrm>
        </p:spPr>
        <p:txBody>
          <a:bodyPr/>
          <a:lstStyle/>
          <a:p>
            <a:r>
              <a:rPr lang="pt-BR" b="1" dirty="0"/>
              <a:t>Manual de Instalação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6184AC-B4CC-4796-AEF3-2B0FEF4CD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540" y="1564750"/>
            <a:ext cx="3621186" cy="50231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3EE507-07A9-4D25-A8D8-711D0AD2D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200" y="1564749"/>
            <a:ext cx="3524910" cy="50231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99C0FF-C54E-4E3F-9217-C770B991F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211" y="1564749"/>
            <a:ext cx="3549933" cy="50231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115E03-E84A-46DC-A018-C314AB783F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252" y="1548828"/>
            <a:ext cx="3562771" cy="50512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5733050-BA48-4182-AF29-F583D9515376}"/>
              </a:ext>
            </a:extLst>
          </p:cNvPr>
          <p:cNvSpPr/>
          <p:nvPr/>
        </p:nvSpPr>
        <p:spPr>
          <a:xfrm>
            <a:off x="1470672" y="4911726"/>
            <a:ext cx="45719" cy="528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249782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Processo de Atendimento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3BB883-2028-4FA5-8FB4-A16D1C37815D}"/>
              </a:ext>
            </a:extLst>
          </p:cNvPr>
          <p:cNvGrpSpPr/>
          <p:nvPr/>
        </p:nvGrpSpPr>
        <p:grpSpPr>
          <a:xfrm>
            <a:off x="281435" y="2246180"/>
            <a:ext cx="12023372" cy="3790373"/>
            <a:chOff x="95697" y="2246180"/>
            <a:chExt cx="12023372" cy="379037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1C1C2A8-3E14-4B4A-B893-BB52DDA60DB3}"/>
                </a:ext>
              </a:extLst>
            </p:cNvPr>
            <p:cNvCxnSpPr>
              <a:cxnSpLocks/>
            </p:cNvCxnSpPr>
            <p:nvPr/>
          </p:nvCxnSpPr>
          <p:spPr>
            <a:xfrm>
              <a:off x="938033" y="2955877"/>
              <a:ext cx="1038486" cy="1131973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3E867D-B53A-47FB-9A7E-70DE3DAE3388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 flipH="1">
              <a:off x="783183" y="4087850"/>
              <a:ext cx="1193336" cy="1244706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C342432-2C32-4A73-8802-C5457D8C6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6036" y="3242515"/>
              <a:ext cx="1886634" cy="25726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EFBD88-2CB0-4A65-9B81-47D8065C42D3}"/>
                </a:ext>
              </a:extLst>
            </p:cNvPr>
            <p:cNvSpPr txBox="1"/>
            <p:nvPr/>
          </p:nvSpPr>
          <p:spPr>
            <a:xfrm>
              <a:off x="981049" y="2953692"/>
              <a:ext cx="2424636" cy="311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Entende o problema.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B38DD9-E55D-4813-AFCB-AAE9F2C38381}"/>
                </a:ext>
              </a:extLst>
            </p:cNvPr>
            <p:cNvCxnSpPr>
              <a:cxnSpLocks/>
            </p:cNvCxnSpPr>
            <p:nvPr/>
          </p:nvCxnSpPr>
          <p:spPr>
            <a:xfrm>
              <a:off x="1968123" y="4077669"/>
              <a:ext cx="2572929" cy="0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93FA1C-2CE2-44B8-BB77-C5AF55A7C7F7}"/>
                </a:ext>
              </a:extLst>
            </p:cNvPr>
            <p:cNvSpPr txBox="1"/>
            <p:nvPr/>
          </p:nvSpPr>
          <p:spPr>
            <a:xfrm>
              <a:off x="1861120" y="3455753"/>
              <a:ext cx="29074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Verifica na base </a:t>
              </a:r>
            </a:p>
            <a:p>
              <a:r>
                <a:rPr lang="pt-BR" dirty="0"/>
                <a:t>de erros conhecidos.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3A8355-C09D-4DD9-961C-FBCC5E17D3AD}"/>
                </a:ext>
              </a:extLst>
            </p:cNvPr>
            <p:cNvCxnSpPr>
              <a:cxnSpLocks/>
            </p:cNvCxnSpPr>
            <p:nvPr/>
          </p:nvCxnSpPr>
          <p:spPr>
            <a:xfrm>
              <a:off x="1486754" y="4599959"/>
              <a:ext cx="2297943" cy="20226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B80058-9B42-49C8-ACB5-A8FA3CF104D4}"/>
                </a:ext>
              </a:extLst>
            </p:cNvPr>
            <p:cNvSpPr txBox="1"/>
            <p:nvPr/>
          </p:nvSpPr>
          <p:spPr>
            <a:xfrm>
              <a:off x="1773032" y="4286177"/>
              <a:ext cx="2380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Soluciona o problema.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A0E07D3-F00E-4AD8-B686-1626C36C2952}"/>
                </a:ext>
              </a:extLst>
            </p:cNvPr>
            <p:cNvCxnSpPr>
              <a:cxnSpLocks/>
            </p:cNvCxnSpPr>
            <p:nvPr/>
          </p:nvCxnSpPr>
          <p:spPr>
            <a:xfrm>
              <a:off x="971252" y="5131654"/>
              <a:ext cx="1885198" cy="11240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CB2B250-19A6-49AB-A243-D12361FD1151}"/>
                </a:ext>
              </a:extLst>
            </p:cNvPr>
            <p:cNvSpPr txBox="1"/>
            <p:nvPr/>
          </p:nvSpPr>
          <p:spPr>
            <a:xfrm>
              <a:off x="231370" y="4795033"/>
              <a:ext cx="3954851" cy="311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Direciona para o N2.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590C4A02-BF24-4814-AA18-D7611236E3D2}"/>
                </a:ext>
              </a:extLst>
            </p:cNvPr>
            <p:cNvSpPr/>
            <p:nvPr/>
          </p:nvSpPr>
          <p:spPr>
            <a:xfrm>
              <a:off x="95697" y="2251881"/>
              <a:ext cx="1374972" cy="703996"/>
            </a:xfrm>
            <a:prstGeom prst="roundRect">
              <a:avLst/>
            </a:prstGeom>
            <a:solidFill>
              <a:srgbClr val="34A1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ATENDENTE (N1)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1867145-1A8A-417A-8C39-B0DE63CECC53}"/>
                </a:ext>
              </a:extLst>
            </p:cNvPr>
            <p:cNvSpPr/>
            <p:nvPr/>
          </p:nvSpPr>
          <p:spPr>
            <a:xfrm>
              <a:off x="95697" y="5332557"/>
              <a:ext cx="1374971" cy="703996"/>
            </a:xfrm>
            <a:prstGeom prst="roundRect">
              <a:avLst/>
            </a:prstGeom>
            <a:solidFill>
              <a:srgbClr val="34A1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SE NÃO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61ABFB8-F9DA-48AF-9190-E73985C5E184}"/>
                </a:ext>
              </a:extLst>
            </p:cNvPr>
            <p:cNvCxnSpPr>
              <a:cxnSpLocks/>
            </p:cNvCxnSpPr>
            <p:nvPr/>
          </p:nvCxnSpPr>
          <p:spPr>
            <a:xfrm>
              <a:off x="4354493" y="2955877"/>
              <a:ext cx="1038486" cy="1131973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34A654C-F3E7-4099-B27F-FC1E534F19D5}"/>
                </a:ext>
              </a:extLst>
            </p:cNvPr>
            <p:cNvCxnSpPr>
              <a:cxnSpLocks/>
              <a:endCxn id="79" idx="0"/>
            </p:cNvCxnSpPr>
            <p:nvPr/>
          </p:nvCxnSpPr>
          <p:spPr>
            <a:xfrm flipH="1">
              <a:off x="4199644" y="4087850"/>
              <a:ext cx="1193336" cy="1244706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1FE0CB6-65E7-40EC-ACA6-BDC5F84F6A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293" y="3226893"/>
              <a:ext cx="2076343" cy="5175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383DD60-D7A0-424E-83E5-ABBC58A55347}"/>
                </a:ext>
              </a:extLst>
            </p:cNvPr>
            <p:cNvSpPr txBox="1"/>
            <p:nvPr/>
          </p:nvSpPr>
          <p:spPr>
            <a:xfrm>
              <a:off x="4434722" y="2905996"/>
              <a:ext cx="2424636" cy="311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Entende o problema.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1DFBA92-78C5-4C55-B19C-35126F2994D5}"/>
                </a:ext>
              </a:extLst>
            </p:cNvPr>
            <p:cNvCxnSpPr>
              <a:cxnSpLocks/>
            </p:cNvCxnSpPr>
            <p:nvPr/>
          </p:nvCxnSpPr>
          <p:spPr>
            <a:xfrm>
              <a:off x="5392979" y="4077669"/>
              <a:ext cx="2818156" cy="12911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031EA10-7D0E-4E88-A793-B218F6379F46}"/>
                </a:ext>
              </a:extLst>
            </p:cNvPr>
            <p:cNvCxnSpPr>
              <a:cxnSpLocks/>
            </p:cNvCxnSpPr>
            <p:nvPr/>
          </p:nvCxnSpPr>
          <p:spPr>
            <a:xfrm>
              <a:off x="4866569" y="4641682"/>
              <a:ext cx="2929207" cy="7333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2E64BCE-81CC-47CF-A02D-2DD9167F5EFF}"/>
                </a:ext>
              </a:extLst>
            </p:cNvPr>
            <p:cNvCxnSpPr>
              <a:cxnSpLocks/>
            </p:cNvCxnSpPr>
            <p:nvPr/>
          </p:nvCxnSpPr>
          <p:spPr>
            <a:xfrm>
              <a:off x="4387118" y="5108406"/>
              <a:ext cx="1885198" cy="11240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A3D0B1B-CFB2-4BCA-AA37-AE771AD5ABD4}"/>
                </a:ext>
              </a:extLst>
            </p:cNvPr>
            <p:cNvSpPr txBox="1"/>
            <p:nvPr/>
          </p:nvSpPr>
          <p:spPr>
            <a:xfrm>
              <a:off x="4642093" y="4773809"/>
              <a:ext cx="2929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Direciona para o N3.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2FC88381-9230-4C60-AFAA-5DB3D90E952B}"/>
                </a:ext>
              </a:extLst>
            </p:cNvPr>
            <p:cNvSpPr/>
            <p:nvPr/>
          </p:nvSpPr>
          <p:spPr>
            <a:xfrm>
              <a:off x="3512158" y="2251881"/>
              <a:ext cx="1374971" cy="703996"/>
            </a:xfrm>
            <a:prstGeom prst="roundRect">
              <a:avLst/>
            </a:prstGeom>
            <a:solidFill>
              <a:srgbClr val="34A1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SUPORTE</a:t>
              </a:r>
            </a:p>
            <a:p>
              <a:pPr algn="ctr"/>
              <a:r>
                <a:rPr lang="pt-BR" dirty="0"/>
                <a:t>(N2)</a:t>
              </a: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EC4A220A-4DF7-4488-B2D4-12C9057079CB}"/>
                </a:ext>
              </a:extLst>
            </p:cNvPr>
            <p:cNvSpPr/>
            <p:nvPr/>
          </p:nvSpPr>
          <p:spPr>
            <a:xfrm>
              <a:off x="3512158" y="5332557"/>
              <a:ext cx="1374971" cy="703996"/>
            </a:xfrm>
            <a:prstGeom prst="roundRect">
              <a:avLst/>
            </a:prstGeom>
            <a:solidFill>
              <a:srgbClr val="34A1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SE NÃO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44E1703-2250-4D2B-B949-76B928DD96C6}"/>
                </a:ext>
              </a:extLst>
            </p:cNvPr>
            <p:cNvSpPr txBox="1"/>
            <p:nvPr/>
          </p:nvSpPr>
          <p:spPr>
            <a:xfrm>
              <a:off x="5303730" y="3465680"/>
              <a:ext cx="29074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Realiza possíveis resoluções </a:t>
              </a:r>
            </a:p>
            <a:p>
              <a:r>
                <a:rPr lang="pt-BR" dirty="0"/>
                <a:t>via ação remota.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59AA114-FAB0-4A1E-A517-F329AF6D1953}"/>
                </a:ext>
              </a:extLst>
            </p:cNvPr>
            <p:cNvSpPr txBox="1"/>
            <p:nvPr/>
          </p:nvSpPr>
          <p:spPr>
            <a:xfrm>
              <a:off x="5107934" y="4312138"/>
              <a:ext cx="4164987" cy="311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Registra na base erros conhecidos.</a:t>
              </a:r>
            </a:p>
          </p:txBody>
        </p:sp>
        <p:cxnSp>
          <p:nvCxnSpPr>
            <p:cNvPr id="40" name="Straight Connector 69">
              <a:extLst>
                <a:ext uri="{FF2B5EF4-FFF2-40B4-BE49-F238E27FC236}">
                  <a16:creationId xmlns:a16="http://schemas.microsoft.com/office/drawing/2014/main" id="{D61ABFB8-F9DA-48AF-9190-E73985C5E184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8044717" y="3010315"/>
              <a:ext cx="957117" cy="1100526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70">
              <a:extLst>
                <a:ext uri="{FF2B5EF4-FFF2-40B4-BE49-F238E27FC236}">
                  <a16:creationId xmlns:a16="http://schemas.microsoft.com/office/drawing/2014/main" id="{434A654C-F3E7-4099-B27F-FC1E534F19D5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 flipH="1">
              <a:off x="8059290" y="4112011"/>
              <a:ext cx="942544" cy="1160407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71">
              <a:extLst>
                <a:ext uri="{FF2B5EF4-FFF2-40B4-BE49-F238E27FC236}">
                  <a16:creationId xmlns:a16="http://schemas.microsoft.com/office/drawing/2014/main" id="{11FE0CB6-65E7-40EC-ACA6-BDC5F84F6A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8676" y="3400259"/>
              <a:ext cx="1748490" cy="5617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72">
              <a:extLst>
                <a:ext uri="{FF2B5EF4-FFF2-40B4-BE49-F238E27FC236}">
                  <a16:creationId xmlns:a16="http://schemas.microsoft.com/office/drawing/2014/main" id="{8383DD60-D7A0-424E-83E5-ABBC58A55347}"/>
                </a:ext>
              </a:extLst>
            </p:cNvPr>
            <p:cNvSpPr txBox="1"/>
            <p:nvPr/>
          </p:nvSpPr>
          <p:spPr>
            <a:xfrm>
              <a:off x="8319215" y="3042675"/>
              <a:ext cx="2634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Entende o  problema.</a:t>
              </a:r>
            </a:p>
          </p:txBody>
        </p:sp>
        <p:cxnSp>
          <p:nvCxnSpPr>
            <p:cNvPr id="44" name="Straight Connector 73">
              <a:extLst>
                <a:ext uri="{FF2B5EF4-FFF2-40B4-BE49-F238E27FC236}">
                  <a16:creationId xmlns:a16="http://schemas.microsoft.com/office/drawing/2014/main" id="{71DFBA92-78C5-4C55-B19C-35126F2994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1834" y="4110841"/>
              <a:ext cx="2857741" cy="0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74">
              <a:extLst>
                <a:ext uri="{FF2B5EF4-FFF2-40B4-BE49-F238E27FC236}">
                  <a16:creationId xmlns:a16="http://schemas.microsoft.com/office/drawing/2014/main" id="{1031EA10-7D0E-4E88-A793-B218F6379F46}"/>
                </a:ext>
              </a:extLst>
            </p:cNvPr>
            <p:cNvCxnSpPr>
              <a:cxnSpLocks/>
            </p:cNvCxnSpPr>
            <p:nvPr/>
          </p:nvCxnSpPr>
          <p:spPr>
            <a:xfrm>
              <a:off x="8361999" y="4943316"/>
              <a:ext cx="2108998" cy="30318"/>
            </a:xfrm>
            <a:prstGeom prst="line">
              <a:avLst/>
            </a:prstGeom>
            <a:ln>
              <a:solidFill>
                <a:srgbClr val="34A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: Rounded Corners 77">
              <a:extLst>
                <a:ext uri="{FF2B5EF4-FFF2-40B4-BE49-F238E27FC236}">
                  <a16:creationId xmlns:a16="http://schemas.microsoft.com/office/drawing/2014/main" id="{2FC88381-9230-4C60-AFAA-5DB3D90E952B}"/>
                </a:ext>
              </a:extLst>
            </p:cNvPr>
            <p:cNvSpPr/>
            <p:nvPr/>
          </p:nvSpPr>
          <p:spPr>
            <a:xfrm>
              <a:off x="7351694" y="2246180"/>
              <a:ext cx="1386045" cy="764135"/>
            </a:xfrm>
            <a:prstGeom prst="roundRect">
              <a:avLst/>
            </a:prstGeom>
            <a:solidFill>
              <a:srgbClr val="34A1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GERENTE</a:t>
              </a:r>
            </a:p>
            <a:p>
              <a:pPr algn="ctr"/>
              <a:r>
                <a:rPr lang="pt-BR" dirty="0"/>
                <a:t>(N3)</a:t>
              </a:r>
            </a:p>
          </p:txBody>
        </p:sp>
        <p:sp>
          <p:nvSpPr>
            <p:cNvPr id="47" name="Rectangle: Rounded Corners 78">
              <a:extLst>
                <a:ext uri="{FF2B5EF4-FFF2-40B4-BE49-F238E27FC236}">
                  <a16:creationId xmlns:a16="http://schemas.microsoft.com/office/drawing/2014/main" id="{EC4A220A-4DF7-4488-B2D4-12C9057079CB}"/>
                </a:ext>
              </a:extLst>
            </p:cNvPr>
            <p:cNvSpPr/>
            <p:nvPr/>
          </p:nvSpPr>
          <p:spPr>
            <a:xfrm>
              <a:off x="7218718" y="5272418"/>
              <a:ext cx="1681144" cy="764135"/>
            </a:xfrm>
            <a:prstGeom prst="roundRect">
              <a:avLst/>
            </a:prstGeom>
            <a:solidFill>
              <a:srgbClr val="34A1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RESOLUÇÃO</a:t>
              </a:r>
              <a:r>
                <a:rPr lang="pt-BR" b="1" dirty="0"/>
                <a:t> </a:t>
              </a:r>
              <a:r>
                <a:rPr lang="pt-BR" dirty="0"/>
                <a:t>CONCLUÍDA</a:t>
              </a:r>
            </a:p>
          </p:txBody>
        </p:sp>
        <p:sp>
          <p:nvSpPr>
            <p:cNvPr id="48" name="TextBox 79">
              <a:extLst>
                <a:ext uri="{FF2B5EF4-FFF2-40B4-BE49-F238E27FC236}">
                  <a16:creationId xmlns:a16="http://schemas.microsoft.com/office/drawing/2014/main" id="{444E1703-2250-4D2B-B949-76B928DD96C6}"/>
                </a:ext>
              </a:extLst>
            </p:cNvPr>
            <p:cNvSpPr txBox="1"/>
            <p:nvPr/>
          </p:nvSpPr>
          <p:spPr>
            <a:xfrm>
              <a:off x="9001834" y="3506059"/>
              <a:ext cx="29010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Realiza possíveis resoluções </a:t>
              </a:r>
            </a:p>
            <a:p>
              <a:r>
                <a:rPr lang="pt-BR" dirty="0"/>
                <a:t>via ação remota.</a:t>
              </a:r>
            </a:p>
          </p:txBody>
        </p:sp>
        <p:sp>
          <p:nvSpPr>
            <p:cNvPr id="49" name="TextBox 81">
              <a:extLst>
                <a:ext uri="{FF2B5EF4-FFF2-40B4-BE49-F238E27FC236}">
                  <a16:creationId xmlns:a16="http://schemas.microsoft.com/office/drawing/2014/main" id="{A59AA114-FAB0-4A1E-A517-F329AF6D1953}"/>
                </a:ext>
              </a:extLst>
            </p:cNvPr>
            <p:cNvSpPr txBox="1"/>
            <p:nvPr/>
          </p:nvSpPr>
          <p:spPr>
            <a:xfrm>
              <a:off x="8611731" y="4569932"/>
              <a:ext cx="3507338" cy="338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Agenda GMUD.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4052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0D8B419-C908-41CF-AA74-95A105E75818}"/>
              </a:ext>
            </a:extLst>
          </p:cNvPr>
          <p:cNvGrpSpPr/>
          <p:nvPr/>
        </p:nvGrpSpPr>
        <p:grpSpPr>
          <a:xfrm>
            <a:off x="337016" y="1554837"/>
            <a:ext cx="11278022" cy="5128673"/>
            <a:chOff x="337016" y="1554837"/>
            <a:chExt cx="11278022" cy="5128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88829E-C7B4-42B2-A0DB-6595DADCF9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036" r="1"/>
            <a:stretch/>
          </p:blipFill>
          <p:spPr>
            <a:xfrm>
              <a:off x="337016" y="1554837"/>
              <a:ext cx="11278022" cy="512867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F4B904C-6E4A-4C1B-8452-98032120C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02" t="3493" r="52318" b="88822"/>
            <a:stretch/>
          </p:blipFill>
          <p:spPr>
            <a:xfrm>
              <a:off x="10252549" y="6208204"/>
              <a:ext cx="1216339" cy="3207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1E27CF-CE63-4331-B24D-7B603C7B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pt-BR" b="1" dirty="0"/>
              <a:t>HelpDesk - Online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E58E63-5EB5-4ACB-9C03-AADA6769F1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" t="1755" r="3307" b="2882"/>
          <a:stretch/>
        </p:blipFill>
        <p:spPr>
          <a:xfrm>
            <a:off x="4741207" y="1700743"/>
            <a:ext cx="3325285" cy="4777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25E473-A8D4-432D-BF9E-99476F097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496" y="1700743"/>
            <a:ext cx="3378996" cy="48731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56369E-49EE-4973-8E47-6E94515C3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730" y="1711563"/>
            <a:ext cx="3388762" cy="48731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57CDE8-6949-47B4-ACA0-B24E32EE7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989" y="1554837"/>
            <a:ext cx="11278022" cy="52016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CFBEC6-380B-429A-ACC0-35E92B857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492" y="1711563"/>
            <a:ext cx="3388762" cy="48536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8B8FBA-5FFC-455E-9446-73A738DC88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4726" y="1820099"/>
            <a:ext cx="3398528" cy="486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50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12" name="CaixaDeTexto 21">
            <a:extLst>
              <a:ext uri="{FF2B5EF4-FFF2-40B4-BE49-F238E27FC236}">
                <a16:creationId xmlns:a16="http://schemas.microsoft.com/office/drawing/2014/main" id="{B67AFA81-DBF2-4129-B25C-8EE5F9603772}"/>
              </a:ext>
            </a:extLst>
          </p:cNvPr>
          <p:cNvSpPr txBox="1"/>
          <p:nvPr/>
        </p:nvSpPr>
        <p:spPr>
          <a:xfrm>
            <a:off x="899075" y="2845761"/>
            <a:ext cx="5844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Conclusão </a:t>
            </a:r>
          </a:p>
        </p:txBody>
      </p:sp>
    </p:spTree>
    <p:extLst>
      <p:ext uri="{BB962C8B-B14F-4D97-AF65-F5344CB8AC3E}">
        <p14:creationId xmlns:p14="http://schemas.microsoft.com/office/powerpoint/2010/main" val="4226151853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Conclusão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2FC9D-C383-4912-B406-8B6452806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91" y="2804270"/>
            <a:ext cx="2438095" cy="2438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43E241-DAD9-4065-A7E0-27C714103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527" y="2804269"/>
            <a:ext cx="2438095" cy="24380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D90FC2-73A3-45DE-B048-733F596FB6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3E1E5"/>
              </a:clrFrom>
              <a:clrTo>
                <a:srgbClr val="83E1E5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8710363" y="2804269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7983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4533" r="14533"/>
          <a:stretch>
            <a:fillRect/>
          </a:stretch>
        </p:blipFill>
        <p:spPr>
          <a:xfrm>
            <a:off x="6743703" y="0"/>
            <a:ext cx="5448297" cy="6858000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D21B2CA-A681-4EEB-B025-9C7AFA0646B2}"/>
              </a:ext>
            </a:extLst>
          </p:cNvPr>
          <p:cNvSpPr txBox="1">
            <a:spLocks/>
          </p:cNvSpPr>
          <p:nvPr/>
        </p:nvSpPr>
        <p:spPr>
          <a:xfrm>
            <a:off x="1798505" y="2969983"/>
            <a:ext cx="4519587" cy="9180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4116115018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EAC893E-F1FB-417B-B6F2-BAF5456E30A0}"/>
              </a:ext>
            </a:extLst>
          </p:cNvPr>
          <p:cNvSpPr/>
          <p:nvPr/>
        </p:nvSpPr>
        <p:spPr>
          <a:xfrm>
            <a:off x="0" y="1"/>
            <a:ext cx="12192000" cy="493058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EBAF95-491A-46BF-A664-BD73050A3B6B}"/>
              </a:ext>
            </a:extLst>
          </p:cNvPr>
          <p:cNvSpPr txBox="1"/>
          <p:nvPr/>
        </p:nvSpPr>
        <p:spPr>
          <a:xfrm>
            <a:off x="1666875" y="2413337"/>
            <a:ext cx="8858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spc="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OBRIGADO</a:t>
            </a:r>
            <a:r>
              <a:rPr lang="pt-BR" sz="6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pt-BR" sz="3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B17FEA-A433-4C8C-82BA-427BAA20A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88" y="5470992"/>
            <a:ext cx="2946922" cy="614541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9DE74F14-68E4-47FD-9B5B-FD8C754DC5B2}"/>
              </a:ext>
            </a:extLst>
          </p:cNvPr>
          <p:cNvSpPr txBox="1">
            <a:spLocks/>
          </p:cNvSpPr>
          <p:nvPr/>
        </p:nvSpPr>
        <p:spPr>
          <a:xfrm>
            <a:off x="7110221" y="5451802"/>
            <a:ext cx="4605440" cy="1221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pt-BR" sz="2000" b="1" spc="5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BANDTEC - DIGITAL SCHOOL</a:t>
            </a:r>
            <a:br>
              <a:rPr lang="pt-BR" sz="2000" b="1" spc="3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pc="2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GERAÇÃO FUTURA</a:t>
            </a:r>
            <a:endParaRPr lang="pt-BR" sz="2000" spc="2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558F825-43F8-4FAF-BDD3-39FD69FC5E73}"/>
              </a:ext>
            </a:extLst>
          </p:cNvPr>
          <p:cNvSpPr/>
          <p:nvPr/>
        </p:nvSpPr>
        <p:spPr>
          <a:xfrm flipV="1">
            <a:off x="0" y="4930588"/>
            <a:ext cx="12192000" cy="45719"/>
          </a:xfrm>
          <a:prstGeom prst="rect">
            <a:avLst/>
          </a:prstGeom>
          <a:solidFill>
            <a:srgbClr val="309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86417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669072"/>
            <a:ext cx="9601200" cy="622911"/>
          </a:xfrm>
        </p:spPr>
        <p:txBody>
          <a:bodyPr rtlCol="0"/>
          <a:lstStyle/>
          <a:p>
            <a:pPr rtl="0"/>
            <a:r>
              <a:rPr lang="pt-BR" b="1" dirty="0">
                <a:latin typeface="+mn-lt"/>
                <a:cs typeface="Segoe UI" panose="020B0502040204020203" pitchFamily="34" charset="0"/>
              </a:rPr>
              <a:t>O que é umidade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95400" y="2361619"/>
            <a:ext cx="6115050" cy="36265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Quantidade de vapor de água na atmosfera.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Umidade ideal entre 50% a 60%(OMS).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Problemas respiratórios.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Perda de produtividade</a:t>
            </a:r>
          </a:p>
        </p:txBody>
      </p:sp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685800"/>
            <a:ext cx="9601200" cy="606184"/>
          </a:xfrm>
        </p:spPr>
        <p:txBody>
          <a:bodyPr rtlCol="0"/>
          <a:lstStyle/>
          <a:p>
            <a:r>
              <a:rPr lang="pt-BR" b="1" dirty="0"/>
              <a:t>Bem estar e Produtividade</a:t>
            </a:r>
            <a:endParaRPr lang="pt-B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95400" y="2400300"/>
            <a:ext cx="9601200" cy="3771900"/>
          </a:xfrm>
        </p:spPr>
        <p:txBody>
          <a:bodyPr/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Impacto causado no ambiente de trabalho.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Norma Regulamentadora 17 do Ministério do Trabalho.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Umidade mínima de 40% e temperatura de 20ºC a 23ºC.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Bem fisiológico e psicológico do funcionário.</a:t>
            </a:r>
          </a:p>
          <a:p>
            <a:pPr marL="0" indent="0">
              <a:lnSpc>
                <a:spcPct val="150000"/>
              </a:lnSpc>
              <a:buNone/>
            </a:pPr>
            <a:endParaRPr lang="pt-BR" dirty="0"/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49697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b="1" dirty="0"/>
              <a:t>Grafico da Frequência de Erros de um Funcionário</a:t>
            </a:r>
          </a:p>
        </p:txBody>
      </p:sp>
      <p:graphicFrame>
        <p:nvGraphicFramePr>
          <p:cNvPr id="6" name="Espaço reservado para conteúdo 5" descr="Gráfico de colunas clusterizado representando&#10;Gráfico de combinação de três séries para quatro categoria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150012"/>
              </p:ext>
            </p:extLst>
          </p:nvPr>
        </p:nvGraphicFramePr>
        <p:xfrm>
          <a:off x="1295400" y="1662019"/>
          <a:ext cx="96012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193E2AA3-D61E-4E72-A82B-8C8A58488B92}"/>
              </a:ext>
            </a:extLst>
          </p:cNvPr>
          <p:cNvSpPr txBox="1"/>
          <p:nvPr/>
        </p:nvSpPr>
        <p:spPr>
          <a:xfrm>
            <a:off x="8029576" y="6352680"/>
            <a:ext cx="369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Fonte: Taís Larissa – CESUMAR (2010)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38C27-24AB-4193-BDD6-A793E31B0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899" y="6116937"/>
            <a:ext cx="428626" cy="285751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1D4269E-C68F-4F3A-8E50-76500C85145A}"/>
              </a:ext>
            </a:extLst>
          </p:cNvPr>
          <p:cNvSpPr txBox="1">
            <a:spLocks/>
          </p:cNvSpPr>
          <p:nvPr/>
        </p:nvSpPr>
        <p:spPr>
          <a:xfrm>
            <a:off x="4962525" y="5922168"/>
            <a:ext cx="2266950" cy="5000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Frequência de Erro</a:t>
            </a:r>
          </a:p>
        </p:txBody>
      </p:sp>
    </p:spTree>
    <p:extLst>
      <p:ext uri="{BB962C8B-B14F-4D97-AF65-F5344CB8AC3E}">
        <p14:creationId xmlns:p14="http://schemas.microsoft.com/office/powerpoint/2010/main" val="117916465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80224"/>
            <a:ext cx="9601200" cy="611760"/>
          </a:xfrm>
        </p:spPr>
        <p:txBody>
          <a:bodyPr/>
          <a:lstStyle/>
          <a:p>
            <a:r>
              <a:rPr lang="pt-BR" b="1" dirty="0"/>
              <a:t>Objetivo do Projeto</a:t>
            </a:r>
          </a:p>
        </p:txBody>
      </p:sp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B57B8BE6-C298-4F45-A38D-0B98FAC14530}"/>
              </a:ext>
            </a:extLst>
          </p:cNvPr>
          <p:cNvSpPr txBox="1">
            <a:spLocks/>
          </p:cNvSpPr>
          <p:nvPr/>
        </p:nvSpPr>
        <p:spPr>
          <a:xfrm>
            <a:off x="1295400" y="2477361"/>
            <a:ext cx="9601200" cy="3319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Adequação às normas.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Monitoramento constante, seguro e automatizado.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Aumento de produtividade.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Economia de tempo e energia.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35947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79862"/>
            <a:ext cx="9601200" cy="645213"/>
          </a:xfrm>
        </p:spPr>
        <p:txBody>
          <a:bodyPr/>
          <a:lstStyle/>
          <a:p>
            <a:r>
              <a:rPr lang="pt-BR" b="1" dirty="0"/>
              <a:t>Desenho de Solução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1E4AE-209D-4F84-AFD0-20D4D98F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7" y="1682276"/>
            <a:ext cx="11966685" cy="480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8745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5D4DC-C2E0-4BF6-9835-6625616A17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Espaço Reservado para Imagem 20">
            <a:extLst>
              <a:ext uri="{FF2B5EF4-FFF2-40B4-BE49-F238E27FC236}">
                <a16:creationId xmlns:a16="http://schemas.microsoft.com/office/drawing/2014/main" id="{A33EE05E-1EFA-4F63-B7E6-3A94A8FC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33" r="14533"/>
          <a:stretch>
            <a:fillRect/>
          </a:stretch>
        </p:blipFill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CaixaDeTexto 21">
            <a:extLst>
              <a:ext uri="{FF2B5EF4-FFF2-40B4-BE49-F238E27FC236}">
                <a16:creationId xmlns:a16="http://schemas.microsoft.com/office/drawing/2014/main" id="{AAE1B5D2-5B1A-4D53-9AA6-3E6B414DBDA7}"/>
              </a:ext>
            </a:extLst>
          </p:cNvPr>
          <p:cNvSpPr txBox="1"/>
          <p:nvPr/>
        </p:nvSpPr>
        <p:spPr>
          <a:xfrm>
            <a:off x="858644" y="2921168"/>
            <a:ext cx="6241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Planejamento </a:t>
            </a:r>
          </a:p>
        </p:txBody>
      </p:sp>
    </p:spTree>
    <p:extLst>
      <p:ext uri="{BB962C8B-B14F-4D97-AF65-F5344CB8AC3E}">
        <p14:creationId xmlns:p14="http://schemas.microsoft.com/office/powerpoint/2010/main" val="351307648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Direção de Vendas 16:9">
  <a:themeElements>
    <a:clrScheme name="Personalizada 2">
      <a:dk1>
        <a:srgbClr val="3F3F3F"/>
      </a:dk1>
      <a:lt1>
        <a:sysClr val="window" lastClr="FFFFFF"/>
      </a:lt1>
      <a:dk2>
        <a:srgbClr val="000000"/>
      </a:dk2>
      <a:lt2>
        <a:srgbClr val="F9F9F9"/>
      </a:lt2>
      <a:accent1>
        <a:srgbClr val="C7E1F0"/>
      </a:accent1>
      <a:accent2>
        <a:srgbClr val="34A1C4"/>
      </a:accent2>
      <a:accent3>
        <a:srgbClr val="227ABA"/>
      </a:accent3>
      <a:accent4>
        <a:srgbClr val="5F5F5F"/>
      </a:accent4>
      <a:accent5>
        <a:srgbClr val="69E0E7"/>
      </a:accent5>
      <a:accent6>
        <a:srgbClr val="006095"/>
      </a:accent6>
      <a:hlink>
        <a:srgbClr val="227ABA"/>
      </a:hlink>
      <a:folHlink>
        <a:srgbClr val="96989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65_TF03431374.potx" id="{642082C3-33C4-4A4F-826A-DE6F41321B77}" vid="{9E4BA8FB-5DC8-40C3-9BE9-9FE0540F6115}"/>
    </a:ext>
  </a:extLst>
</a:theme>
</file>

<file path=ppt/theme/theme2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TF03431374</Template>
  <TotalTime>1802</TotalTime>
  <Words>506</Words>
  <Application>Microsoft Office PowerPoint</Application>
  <PresentationFormat>Widescreen</PresentationFormat>
  <Paragraphs>115</Paragraphs>
  <Slides>30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6" baseType="lpstr">
      <vt:lpstr>Arial</vt:lpstr>
      <vt:lpstr>Book Antiqua</vt:lpstr>
      <vt:lpstr>Calibri</vt:lpstr>
      <vt:lpstr>Calibri (Headings)</vt:lpstr>
      <vt:lpstr>Segoe UI</vt:lpstr>
      <vt:lpstr>Direção de Vendas 16:9</vt:lpstr>
      <vt:lpstr>Apresentação do PowerPoint</vt:lpstr>
      <vt:lpstr>Membros do grupo</vt:lpstr>
      <vt:lpstr>Apresentação do PowerPoint</vt:lpstr>
      <vt:lpstr>O que é umidade</vt:lpstr>
      <vt:lpstr>Bem estar e Produtividade</vt:lpstr>
      <vt:lpstr>Grafico da Frequência de Erros de um Funcionário</vt:lpstr>
      <vt:lpstr>Objetivo do Projeto</vt:lpstr>
      <vt:lpstr>Desenho de Solução</vt:lpstr>
      <vt:lpstr>Apresentação do PowerPoint</vt:lpstr>
      <vt:lpstr>Funções da equipe no projeto</vt:lpstr>
      <vt:lpstr>Requisitos</vt:lpstr>
      <vt:lpstr>Product Backlog</vt:lpstr>
      <vt:lpstr>Sprint Backlog</vt:lpstr>
      <vt:lpstr>Ferramenta de Gestão</vt:lpstr>
      <vt:lpstr>Apresentação do PowerPoint</vt:lpstr>
      <vt:lpstr>Apresentação do PowerPoint</vt:lpstr>
      <vt:lpstr>Aquisição de dados pelo Arduino</vt:lpstr>
      <vt:lpstr>Low Level Design</vt:lpstr>
      <vt:lpstr>Banco de Dados – Modelo Lógico</vt:lpstr>
      <vt:lpstr>Apresentação do PowerPoint</vt:lpstr>
      <vt:lpstr>Demonstração do site e aplicação web</vt:lpstr>
      <vt:lpstr>Tecnologias e Ferramentas Utilizadas</vt:lpstr>
      <vt:lpstr>Plano de Homologação - Cenários de testes </vt:lpstr>
      <vt:lpstr>Apresentação do PowerPoint</vt:lpstr>
      <vt:lpstr>Manual de Instalação</vt:lpstr>
      <vt:lpstr>Processo de Atendimento</vt:lpstr>
      <vt:lpstr>HelpDesk - Online</vt:lpstr>
      <vt:lpstr>Apresentação do PowerPoint</vt:lpstr>
      <vt:lpstr>Conclusão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com layout de imagens</dc:title>
  <dc:creator>LETICIA LAGO MÓRI</dc:creator>
  <cp:lastModifiedBy>Natalia Medina de Oliveira Juliano</cp:lastModifiedBy>
  <cp:revision>178</cp:revision>
  <dcterms:created xsi:type="dcterms:W3CDTF">2019-03-29T23:07:21Z</dcterms:created>
  <dcterms:modified xsi:type="dcterms:W3CDTF">2019-06-18T14:24:15Z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